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</p:sldIdLst>
  <p:sldSz cx="9144000" cy="5143500" type="screen16x9"/>
  <p:notesSz cx="6858000" cy="9144000"/>
  <p:embeddedFontLst>
    <p:embeddedFont>
      <p:font typeface="Montserrat Light" panose="020B0604020202020204" charset="-52"/>
      <p:regular r:id="rId16"/>
      <p:bold r:id="rId17"/>
      <p:italic r:id="rId18"/>
      <p:boldItalic r:id="rId19"/>
    </p:embeddedFont>
    <p:embeddedFont>
      <p:font typeface="Montserrat" panose="020B0604020202020204" charset="-52"/>
      <p:regular r:id="rId20"/>
      <p:bold r:id="rId21"/>
      <p:italic r:id="rId22"/>
      <p:boldItalic r:id="rId23"/>
    </p:embeddedFont>
    <p:embeddedFont>
      <p:font typeface="Old Standard TT" panose="020B0604020202020204" charset="-52"/>
      <p:regular r:id="rId24"/>
      <p:bold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c6f90357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c6f90357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3abbf5b75f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3abbf5b75f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3abbf5b75f_7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3abbf5b75f_7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c6f90357f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c6f90357f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035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035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90357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90357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3abbf5b75f_8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3abbf5b75f_8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6f90357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6f90357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6f90357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6f90357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abbf5b75f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abbf5b75f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3abbf5b75f_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3abbf5b75f_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c6f90357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c6f90357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2700" y="222965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Предсказание фундаментальных свойств молекулы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Группа: “Он лежит где-то здесь…”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Решение получилось в виде комбинации простых алгоритмов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MAE = 0.04266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AutoML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9" name="Google Shape;1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5700" y="379875"/>
            <a:ext cx="4383774" cy="438374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Последующие генерации не привели к успеху…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MAE = 0.06121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AutoML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1775" y="426486"/>
            <a:ext cx="4290525" cy="42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/>
        </p:nvSpPr>
        <p:spPr>
          <a:xfrm>
            <a:off x="400467" y="475150"/>
            <a:ext cx="7332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Заключение</a:t>
            </a:r>
            <a:endParaRPr sz="29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400467" y="1440073"/>
            <a:ext cx="8518800" cy="2416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Montserrat Light"/>
              <a:buAutoNum type="arabicPeriod"/>
            </a:pPr>
            <a:r>
              <a:rPr lang="en" sz="29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Опробованы несколько моделей машинного </a:t>
            </a:r>
            <a:r>
              <a:rPr lang="en" sz="2900" dirty="0" smtClean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обучения</a:t>
            </a:r>
            <a:r>
              <a:rPr lang="ru-RU" sz="29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ru-RU" sz="2900" dirty="0" smtClean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(включая </a:t>
            </a:r>
            <a:r>
              <a:rPr lang="en-US" sz="2900" dirty="0" smtClean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GNN)</a:t>
            </a:r>
            <a:endParaRPr lang="en" sz="2900" dirty="0" smtClean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Montserrat Light"/>
              <a:buAutoNum type="arabicPeriod"/>
            </a:pPr>
            <a:endParaRPr sz="29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Montserrat Light"/>
              <a:buAutoNum type="arabicPeriod"/>
            </a:pPr>
            <a:r>
              <a:rPr lang="en" sz="29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AutoML-фреймворк Fedot - лучший результат (MAE = 0,04266)</a:t>
            </a:r>
            <a:endParaRPr sz="29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98" name="Google Shape;198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12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Команда</a:t>
            </a:r>
            <a:endParaRPr/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>
            <a:alphaModFix/>
          </a:blip>
          <a:srcRect l="26248"/>
          <a:stretch/>
        </p:blipFill>
        <p:spPr>
          <a:xfrm>
            <a:off x="193650" y="1185975"/>
            <a:ext cx="2209426" cy="299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0"/>
          <p:cNvPicPr preferRelativeResize="0"/>
          <p:nvPr/>
        </p:nvPicPr>
        <p:blipFill rotWithShape="1">
          <a:blip r:embed="rId4">
            <a:alphaModFix/>
          </a:blip>
          <a:srcRect l="26592" t="9189" r="35503"/>
          <a:stretch/>
        </p:blipFill>
        <p:spPr>
          <a:xfrm>
            <a:off x="4715488" y="1185975"/>
            <a:ext cx="2209424" cy="2981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0"/>
          <p:cNvPicPr preferRelativeResize="0"/>
          <p:nvPr/>
        </p:nvPicPr>
        <p:blipFill rotWithShape="1">
          <a:blip r:embed="rId5">
            <a:alphaModFix/>
          </a:blip>
          <a:srcRect l="13750" t="39349" r="56375" b="-1199"/>
          <a:stretch/>
        </p:blipFill>
        <p:spPr>
          <a:xfrm>
            <a:off x="7019150" y="1185975"/>
            <a:ext cx="1964250" cy="305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 rotWithShape="1">
          <a:blip r:embed="rId6">
            <a:alphaModFix/>
          </a:blip>
          <a:srcRect l="12052" t="5437" r="6514"/>
          <a:stretch/>
        </p:blipFill>
        <p:spPr>
          <a:xfrm>
            <a:off x="2497325" y="1178950"/>
            <a:ext cx="2123917" cy="2995901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0"/>
          <p:cNvSpPr txBox="1"/>
          <p:nvPr/>
        </p:nvSpPr>
        <p:spPr>
          <a:xfrm>
            <a:off x="7019150" y="4181875"/>
            <a:ext cx="196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ld Standard TT"/>
                <a:ea typeface="Old Standard TT"/>
                <a:cs typeface="Old Standard TT"/>
                <a:sym typeface="Old Standard TT"/>
              </a:rPr>
              <a:t>Анудариева Арьяна</a:t>
            </a:r>
            <a:endParaRPr b="1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2 курс бакалавриата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ФЕН НГУ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9" name="Google Shape;209;p30"/>
          <p:cNvSpPr txBox="1"/>
          <p:nvPr/>
        </p:nvSpPr>
        <p:spPr>
          <a:xfrm>
            <a:off x="4758200" y="4181875"/>
            <a:ext cx="2124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ld Standard TT"/>
                <a:ea typeface="Old Standard TT"/>
                <a:cs typeface="Old Standard TT"/>
                <a:sym typeface="Old Standard TT"/>
              </a:rPr>
              <a:t>Макаренко Василиса</a:t>
            </a:r>
            <a:endParaRPr b="1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Бакалавр НИЯУ “МИФИ”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0" name="Google Shape;210;p30"/>
          <p:cNvSpPr txBox="1"/>
          <p:nvPr/>
        </p:nvSpPr>
        <p:spPr>
          <a:xfrm>
            <a:off x="2411738" y="4181875"/>
            <a:ext cx="2209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ld Standard TT"/>
                <a:ea typeface="Old Standard TT"/>
                <a:cs typeface="Old Standard TT"/>
                <a:sym typeface="Old Standard TT"/>
              </a:rPr>
              <a:t>Шпидонов Алексей</a:t>
            </a:r>
            <a:endParaRPr b="1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2 курс магистратуры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Сеченовский университет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1" name="Google Shape;211;p30"/>
          <p:cNvSpPr txBox="1"/>
          <p:nvPr/>
        </p:nvSpPr>
        <p:spPr>
          <a:xfrm>
            <a:off x="193613" y="4181875"/>
            <a:ext cx="2209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ld Standard TT"/>
                <a:ea typeface="Old Standard TT"/>
                <a:cs typeface="Old Standard TT"/>
                <a:sym typeface="Old Standard TT"/>
              </a:rPr>
              <a:t>Гетманов Андрей</a:t>
            </a:r>
            <a:endParaRPr b="1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1 курс магистратуры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ИТМО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2" name="Google Shape;212;p30"/>
          <p:cNvSpPr txBox="1">
            <a:spLocks noGrp="1"/>
          </p:cNvSpPr>
          <p:nvPr>
            <p:ph type="sldNum" idx="12"/>
          </p:nvPr>
        </p:nvSpPr>
        <p:spPr>
          <a:xfrm>
            <a:off x="8595308" y="4689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262750" y="276750"/>
            <a:ext cx="7076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Montserrat Light"/>
                <a:ea typeface="Montserrat Light"/>
                <a:cs typeface="Montserrat Light"/>
                <a:sym typeface="Montserrat Light"/>
              </a:rPr>
              <a:t>Задача: 	</a:t>
            </a:r>
            <a:endParaRPr sz="370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Montserrat Light"/>
                <a:ea typeface="Montserrat Light"/>
                <a:cs typeface="Montserrat Light"/>
                <a:sym typeface="Montserrat Light"/>
              </a:rPr>
              <a:t>предсказать потенциальную энергию молекулярной  конформации по её атомному составу и координатам атомов</a:t>
            </a:r>
            <a:endParaRPr sz="37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 descr="Looking through a cardboard paper-towel roll towards light at the end of it"/>
          <p:cNvPicPr preferRelativeResize="0"/>
          <p:nvPr/>
        </p:nvPicPr>
        <p:blipFill rotWithShape="1">
          <a:blip r:embed="rId3">
            <a:alphaModFix/>
          </a:blip>
          <a:srcRect l="22872" t="1578" r="19354" b="984"/>
          <a:stretch/>
        </p:blipFill>
        <p:spPr>
          <a:xfrm>
            <a:off x="0" y="0"/>
            <a:ext cx="457634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 descr="Overhead shot of various masculine accessories including large headphones, a bow-tie, and a wrist watch"/>
          <p:cNvPicPr preferRelativeResize="0"/>
          <p:nvPr/>
        </p:nvPicPr>
        <p:blipFill rotWithShape="1">
          <a:blip r:embed="rId4">
            <a:alphaModFix/>
          </a:blip>
          <a:srcRect l="37422" t="840" r="8654" b="6840"/>
          <a:stretch/>
        </p:blipFill>
        <p:spPr>
          <a:xfrm>
            <a:off x="4576350" y="0"/>
            <a:ext cx="4567649" cy="51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5">
            <a:alphaModFix/>
          </a:blip>
          <a:srcRect t="8874" b="8882"/>
          <a:stretch/>
        </p:blipFill>
        <p:spPr>
          <a:xfrm>
            <a:off x="0" y="2082"/>
            <a:ext cx="9144003" cy="513903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317025" y="259900"/>
            <a:ext cx="7332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Актуальность </a:t>
            </a:r>
            <a:endParaRPr sz="2900" dirty="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128925" y="1363500"/>
            <a:ext cx="7708800" cy="15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Light"/>
              <a:buAutoNum type="arabicPeriod"/>
            </a:pPr>
            <a:r>
              <a:rPr lang="en" sz="2900" dirty="0">
                <a:solidFill>
                  <a:schemeClr val="accen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Снижение затрат на проведение экспериментов</a:t>
            </a:r>
            <a:endParaRPr sz="2900" dirty="0">
              <a:solidFill>
                <a:schemeClr val="accen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Light"/>
              <a:buAutoNum type="arabicPeriod"/>
            </a:pPr>
            <a:r>
              <a:rPr lang="en" sz="2900" dirty="0">
                <a:solidFill>
                  <a:schemeClr val="accen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Ускорение синтеза молекул</a:t>
            </a:r>
            <a:endParaRPr sz="2900" dirty="0">
              <a:solidFill>
                <a:schemeClr val="accen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3</a:t>
            </a:fld>
            <a:endParaRPr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2318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Применение различных </a:t>
            </a:r>
            <a:r>
              <a:rPr lang="ru-RU" dirty="0" smtClean="0">
                <a:latin typeface="Montserrat Light"/>
                <a:ea typeface="Montserrat Light"/>
                <a:cs typeface="Montserrat Light"/>
                <a:sym typeface="Montserrat Light"/>
              </a:rPr>
              <a:t>химических </a:t>
            </a:r>
            <a:r>
              <a:rPr lang="en" dirty="0" smtClean="0">
                <a:latin typeface="Montserrat Light"/>
                <a:ea typeface="Montserrat Light"/>
                <a:cs typeface="Montserrat Light"/>
                <a:sym typeface="Montserrat Light"/>
              </a:rPr>
              <a:t>програм</a:t>
            </a:r>
            <a:r>
              <a:rPr lang="ru-RU" dirty="0" smtClean="0">
                <a:latin typeface="Montserrat Light"/>
                <a:ea typeface="Montserrat Light"/>
                <a:cs typeface="Montserrat Light"/>
                <a:sym typeface="Montserrat Light"/>
              </a:rPr>
              <a:t>м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371550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ontserrat"/>
                <a:ea typeface="Montserrat"/>
                <a:cs typeface="Montserrat"/>
                <a:sym typeface="Montserrat"/>
              </a:rPr>
              <a:t>Density functional theory </a:t>
            </a:r>
            <a:endParaRPr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-RU" sz="1200" dirty="0" smtClean="0">
                <a:latin typeface="Arial"/>
                <a:ea typeface="Montserrat Light"/>
                <a:cs typeface="Arial"/>
                <a:sym typeface="Arial"/>
              </a:rPr>
              <a:t>Т</a:t>
            </a:r>
            <a:r>
              <a:rPr lang="en" dirty="0" smtClean="0">
                <a:latin typeface="Montserrat Light"/>
                <a:ea typeface="Montserrat Light"/>
                <a:cs typeface="Montserrat Light"/>
                <a:sym typeface="Montserrat Light"/>
              </a:rPr>
              <a:t>вердое </a:t>
            </a: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тело рассматривается как система, состоящая из большого числа одинаково взаимодействующих друг с другом электронов, которые удерживаются вместе решеткой из атомных ядер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>
                <a:latin typeface="Montserrat Light"/>
                <a:ea typeface="Montserrat Light"/>
                <a:cs typeface="Montserrat Light"/>
                <a:sym typeface="Montserrat Light"/>
              </a:rPr>
              <a:t>Gaussian</a:t>
            </a:r>
            <a:endParaRPr b="1" dirty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 dirty="0">
                <a:latin typeface="Montserrat Light"/>
                <a:ea typeface="Montserrat Light"/>
                <a:cs typeface="Montserrat Light"/>
                <a:sym typeface="Montserrat Light"/>
              </a:rPr>
              <a:t>ORCA</a:t>
            </a:r>
            <a:endParaRPr b="1"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2"/>
          </p:nvPr>
        </p:nvSpPr>
        <p:spPr>
          <a:xfrm>
            <a:off x="4832400" y="1034850"/>
            <a:ext cx="3999900" cy="3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ontserrat"/>
                <a:ea typeface="Montserrat"/>
                <a:cs typeface="Montserrat"/>
                <a:sym typeface="Montserrat"/>
              </a:rPr>
              <a:t>Методы молекулярной механики</a:t>
            </a:r>
            <a:endParaRPr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-RU" dirty="0">
                <a:latin typeface="Montserrat Light"/>
                <a:ea typeface="Montserrat Light"/>
                <a:cs typeface="Montserrat Light"/>
                <a:sym typeface="Montserrat Light"/>
              </a:rPr>
              <a:t>И</a:t>
            </a:r>
            <a:r>
              <a:rPr lang="en" dirty="0" smtClean="0">
                <a:latin typeface="Montserrat Light"/>
                <a:ea typeface="Montserrat Light"/>
                <a:cs typeface="Montserrat Light"/>
                <a:sym typeface="Montserrat Light"/>
              </a:rPr>
              <a:t>спользуется </a:t>
            </a: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классическая механика для описания атомов в виде точечных масс с соответствующими зарядами, имеют координаты.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Обобщенный результат –потенциальная энергия, она соответствует сумме энергий взаимодействий.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Montserrat Light"/>
                <a:ea typeface="Montserrat Light"/>
                <a:cs typeface="Montserrat Light"/>
                <a:sym typeface="Montserrat Light"/>
              </a:rPr>
              <a:t>Набор параметров, имеющих химическое значение - силовые поля</a:t>
            </a: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84" name="Google Shape;8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baseline</a:t>
            </a:r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Linear regression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6455" y="1171675"/>
            <a:ext cx="6711082" cy="33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5873519" y="1782078"/>
            <a:ext cx="16018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MAE = 0.06253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661938" y="1628189"/>
            <a:ext cx="12614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MAE &gt; 0.5</a:t>
            </a:r>
            <a:endParaRPr lang="ru-RU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SchNet baseline</a:t>
            </a:r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SchNet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" name="Google Shape;163;p2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SchNet – нейросеть для квантовой химии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Сходится медленно, обучается долго, иногда расходится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Судя по статье, можно получить MAE ~ 0.05, если дать достаточно времени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Текущая MAE = 3.219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875" y="1210625"/>
            <a:ext cx="4527600" cy="289703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 txBox="1"/>
          <p:nvPr/>
        </p:nvSpPr>
        <p:spPr>
          <a:xfrm>
            <a:off x="421200" y="4479075"/>
            <a:ext cx="841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ld Standard TT"/>
                <a:ea typeface="Old Standard TT"/>
                <a:cs typeface="Old Standard TT"/>
                <a:sym typeface="Old Standard TT"/>
              </a:rPr>
              <a:t>Quantum-Chemical Insights from Deep Tensor Neural Networks</a:t>
            </a:r>
            <a:endParaRPr sz="12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ld Standard TT"/>
                <a:ea typeface="Old Standard TT"/>
                <a:cs typeface="Old Standard TT"/>
                <a:sym typeface="Old Standard TT"/>
              </a:rPr>
              <a:t>https://www.researchgate.net/publication/311306736_Quantum-Chemical_Insights_from_Deep_Tensor_Neural_Networks</a:t>
            </a:r>
            <a:endParaRPr sz="12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6" name="Google Shape;166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 это время работал Fedot…</a:t>
            </a:r>
            <a:endParaRPr/>
          </a:p>
        </p:txBody>
      </p:sp>
      <p:sp>
        <p:nvSpPr>
          <p:cNvPr id="172" name="Google Shape;17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243</Words>
  <Application>Microsoft Office PowerPoint</Application>
  <PresentationFormat>Экран (16:9)</PresentationFormat>
  <Paragraphs>63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Montserrat Light</vt:lpstr>
      <vt:lpstr>Montserrat</vt:lpstr>
      <vt:lpstr>Arial</vt:lpstr>
      <vt:lpstr>Old Standard TT</vt:lpstr>
      <vt:lpstr>Paperback</vt:lpstr>
      <vt:lpstr>Предсказание фундаментальных свойств молекулы</vt:lpstr>
      <vt:lpstr>Задача:   предсказать потенциальную энергию молекулярной  конформации по её атомному составу и координатам атомов</vt:lpstr>
      <vt:lpstr>Презентация PowerPoint</vt:lpstr>
      <vt:lpstr>Применение различных химических программ </vt:lpstr>
      <vt:lpstr>Linear baseline</vt:lpstr>
      <vt:lpstr>Linear regression</vt:lpstr>
      <vt:lpstr>SchNet baseline</vt:lpstr>
      <vt:lpstr>SchNet</vt:lpstr>
      <vt:lpstr>В это время работал Fedot…</vt:lpstr>
      <vt:lpstr>AutoML</vt:lpstr>
      <vt:lpstr>AutoML</vt:lpstr>
      <vt:lpstr>Презентация PowerPoint</vt:lpstr>
      <vt:lpstr>Команда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Предсказание фундаментальных свойств молекулы</dc:title>
  <cp:lastModifiedBy>Getmanov Andrey</cp:lastModifiedBy>
  <cp:revision>2</cp:revision>
  <dcterms:modified xsi:type="dcterms:W3CDTF">2022-07-13T15:35:15Z</dcterms:modified>
</cp:coreProperties>
</file>